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B0A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15" autoAdjust="0"/>
    <p:restoredTop sz="94585" autoAdjust="0"/>
  </p:normalViewPr>
  <p:slideViewPr>
    <p:cSldViewPr>
      <p:cViewPr varScale="1">
        <p:scale>
          <a:sx n="68" d="100"/>
          <a:sy n="68" d="100"/>
        </p:scale>
        <p:origin x="-145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User\Desktop\&#1052;&#1072;&#1084;&#1072;%20&#1040;&#1088;&#1080;&#1085;&#1072;\&#1044;&#1077;&#1090;&#1089;&#1082;&#1080;&#1081;%20&#1089;&#1072;&#1076;\&#1042;&#1090;&#1086;&#1088;&#1072;&#1103;%20&#1084;&#1083;&#1072;&#1076;&#1096;&#1072;&#1103;_&#1041;&#1091;&#1089;&#1080;&#1085;&#1082;&#1080;_2020-21\&#1050;&#1086;&#1085;&#1089;&#1091;&#1083;&#1100;&#1090;&#1072;&#1094;&#1080;&#1080;\&#1041;&#1077;&#1079;&#1086;&#1087;&#1072;&#1089;&#1085;&#1086;&#1089;&#1090;&#1100;%20&#1085;&#1072;%20&#1087;&#1083;&#1086;&#1097;&#1072;&#1076;&#1082;&#1077;%20&#1074;&#1091;%20&#1076;&#1077;&#1090;&#1089;&#1082;&#1086;&#1084;%20&#1089;&#1072;&#1076;&#1091;\&#1044;&#1077;&#1090;&#1089;&#1082;&#1080;&#1077;%20&#1075;&#1086;&#1083;&#1086;&#1089;&#1072;.wav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Мама Арина\Детский сад\Вторая младшая_Бусинки_2020-21\Консультации\Безопасность на площадке ву детском саду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040" y="-928718"/>
            <a:ext cx="11430000" cy="8572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9"/>
            <a:ext cx="7772400" cy="114300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"Детский сад"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Лёвушка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"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2285992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ru-RU" sz="6200" b="1" dirty="0" smtClean="0">
                <a:solidFill>
                  <a:srgbClr val="1AB0A9"/>
                </a:solidFill>
                <a:latin typeface="Comic Sans MS" pitchFamily="66" charset="0"/>
              </a:rPr>
              <a:t>«Безопасность детей </a:t>
            </a:r>
          </a:p>
          <a:p>
            <a:r>
              <a:rPr lang="ru-RU" sz="6200" b="1" dirty="0" smtClean="0">
                <a:solidFill>
                  <a:srgbClr val="1AB0A9"/>
                </a:solidFill>
                <a:latin typeface="Comic Sans MS" pitchFamily="66" charset="0"/>
              </a:rPr>
              <a:t>в детском саду»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Comic Sans MS" pitchFamily="66" charset="0"/>
              </a:rPr>
              <a:t>памятка-консультация для родителей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4929190" y="5072074"/>
            <a:ext cx="3971908" cy="7858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Подготовили: 	</a:t>
            </a:r>
            <a:r>
              <a:rPr kumimoji="0" lang="ru-RU" sz="1600" b="0" i="1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Кофтан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юк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А.Ю.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	Фомичёва</a:t>
            </a:r>
            <a:r>
              <a:rPr kumimoji="0" lang="ru-RU" sz="1600" b="0" i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Н.Е.</a:t>
            </a:r>
            <a:r>
              <a:rPr kumimoji="0" lang="ru-RU" sz="16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endParaRPr kumimoji="0" lang="ru-RU" sz="16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214678" y="6429372"/>
            <a:ext cx="2857520" cy="4286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2021 год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ser\Desktop\Мама Арина\Детский сад\Вторая младшая_Бусинки_2020-21\Консультации\Безопасность на площадке ву детском саду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040" y="-928718"/>
            <a:ext cx="11430000" cy="85725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296974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>	</a:t>
            </a:r>
            <a:r>
              <a:rPr lang="ru-RU" sz="2000" dirty="0" smtClean="0">
                <a:latin typeface="Comic Sans MS" pitchFamily="66" charset="0"/>
              </a:rPr>
              <a:t>Основным вопросом, волнующим всех родителей, отправляющих малыша в ДОУ (детское образовательное учреждение), является </a:t>
            </a:r>
            <a:r>
              <a:rPr lang="ru-RU" sz="2200" i="1" dirty="0" smtClean="0">
                <a:latin typeface="Comic Sans MS" pitchFamily="66" charset="0"/>
              </a:rPr>
              <a:t>обеспечение безопасности в детском саду </a:t>
            </a:r>
            <a:r>
              <a:rPr lang="ru-RU" sz="2200" dirty="0" smtClean="0">
                <a:latin typeface="Comic Sans MS" pitchFamily="66" charset="0"/>
              </a:rPr>
              <a:t>своего ребенка.</a:t>
            </a:r>
            <a:endParaRPr lang="ru-RU" sz="2200" dirty="0">
              <a:latin typeface="Comic Sans MS" pitchFamily="66" charset="0"/>
            </a:endParaRPr>
          </a:p>
        </p:txBody>
      </p:sp>
      <p:pic>
        <p:nvPicPr>
          <p:cNvPr id="9" name="Picture 5" descr="C:\Users\User\Desktop\Мама Арина\Детский сад\Вторая младшая_Бусинки_2020-21\Консультации\Безопасность на площадке ву детском саду\родител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716108" y="-24503256"/>
            <a:ext cx="6843230" cy="3643336"/>
          </a:xfrm>
          <a:prstGeom prst="rect">
            <a:avLst/>
          </a:prstGeom>
          <a:noFill/>
        </p:spPr>
      </p:pic>
      <p:pic>
        <p:nvPicPr>
          <p:cNvPr id="11" name="Picture 5" descr="C:\Users\User\Desktop\Мама Арина\Детский сад\Вторая младшая_Бусинки_2020-21\Консультации\Безопасность на площадке ву детском саду\родители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5918" y="1785926"/>
            <a:ext cx="5800708" cy="3088297"/>
          </a:xfrm>
          <a:prstGeom prst="rect">
            <a:avLst/>
          </a:prstGeom>
          <a:noFill/>
        </p:spPr>
      </p:pic>
      <p:sp>
        <p:nvSpPr>
          <p:cNvPr id="12" name="Заголовок 5"/>
          <p:cNvSpPr txBox="1">
            <a:spLocks/>
          </p:cNvSpPr>
          <p:nvPr/>
        </p:nvSpPr>
        <p:spPr>
          <a:xfrm>
            <a:off x="285720" y="5000636"/>
            <a:ext cx="8643998" cy="1643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>
              <a:spcBef>
                <a:spcPct val="0"/>
              </a:spcBef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</a:t>
            </a:r>
            <a:r>
              <a:rPr lang="ru-RU" sz="2400" dirty="0" smtClean="0"/>
              <a:t> </a:t>
            </a:r>
            <a:r>
              <a:rPr lang="ru-RU" sz="2000" dirty="0" smtClean="0">
                <a:latin typeface="Comic Sans MS" pitchFamily="66" charset="0"/>
              </a:rPr>
              <a:t>Главной целью охраны жизни и здоровья детей в детском саду является </a:t>
            </a:r>
            <a:r>
              <a:rPr lang="ru-RU" sz="2000" b="1" i="1" dirty="0" smtClean="0">
                <a:latin typeface="Comic Sans MS" pitchFamily="66" charset="0"/>
              </a:rPr>
              <a:t>создание и обеспечение здоровых и безопасных условий, сохранение жизни и здоровья воспитанников  в процессе воспитания и организованного отдыха.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12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Мама Арина\Детский сад\Вторая младшая_Бусинки_2020-21\Консультации\Безопасность на площадке ву детском саду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040" y="-1143032"/>
            <a:ext cx="11430000" cy="8572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428604"/>
            <a:ext cx="8286808" cy="1143008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200" dirty="0" smtClean="0">
                <a:latin typeface="Comic Sans MS" pitchFamily="66" charset="0"/>
              </a:rPr>
              <a:t>Особое внимание в ДОУ уделяется </a:t>
            </a:r>
            <a:r>
              <a:rPr lang="ru-RU" sz="2200" i="1" dirty="0" smtClean="0">
                <a:latin typeface="Comic Sans MS" pitchFamily="66" charset="0"/>
              </a:rPr>
              <a:t>обучению детей безопасному поведению в помещении и на детской игровой площадке</a:t>
            </a:r>
            <a:r>
              <a:rPr lang="ru-RU" sz="2200" dirty="0" smtClean="0">
                <a:latin typeface="Comic Sans MS" pitchFamily="66" charset="0"/>
              </a:rPr>
              <a:t>. 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6000760" y="1928802"/>
            <a:ext cx="1571636" cy="1714512"/>
          </a:xfrm>
          <a:prstGeom prst="downArrow">
            <a:avLst>
              <a:gd name="adj1" fmla="val 14181"/>
              <a:gd name="adj2" fmla="val 401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143504" y="3643314"/>
            <a:ext cx="3357586" cy="22145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ru-RU" sz="2100" dirty="0" smtClean="0">
                <a:latin typeface="Comic Sans MS" pitchFamily="66" charset="0"/>
                <a:ea typeface="+mj-ea"/>
                <a:cs typeface="+mj-cs"/>
              </a:rPr>
              <a:t>Для детей действуют определенные </a:t>
            </a:r>
            <a:r>
              <a:rPr lang="ru-RU" sz="2100" b="1" i="1" dirty="0" smtClean="0">
                <a:latin typeface="Comic Sans MS" pitchFamily="66" charset="0"/>
                <a:ea typeface="+mj-ea"/>
                <a:cs typeface="+mj-cs"/>
              </a:rPr>
              <a:t>правила</a:t>
            </a:r>
            <a:r>
              <a:rPr lang="ru-RU" sz="2100" dirty="0" smtClean="0">
                <a:latin typeface="Comic Sans MS" pitchFamily="66" charset="0"/>
                <a:ea typeface="+mj-ea"/>
                <a:cs typeface="+mj-cs"/>
              </a:rPr>
              <a:t>, которые необходимо </a:t>
            </a:r>
            <a:r>
              <a:rPr lang="ru-RU" sz="2100" b="1" i="1" dirty="0" smtClean="0">
                <a:latin typeface="Comic Sans MS" pitchFamily="66" charset="0"/>
                <a:ea typeface="+mj-ea"/>
                <a:cs typeface="+mj-cs"/>
              </a:rPr>
              <a:t>знать и родителям</a:t>
            </a:r>
            <a:r>
              <a:rPr lang="ru-RU" sz="2100" dirty="0" smtClean="0">
                <a:latin typeface="Comic Sans MS" pitchFamily="66" charset="0"/>
                <a:ea typeface="+mj-ea"/>
                <a:cs typeface="+mj-cs"/>
              </a:rPr>
              <a:t>.</a:t>
            </a:r>
            <a:endParaRPr lang="ru-RU" sz="2100" dirty="0"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4099" name="Picture 3" descr="C:\Users\User\Desktop\Мама Арина\Детский сад\Вторая младшая_Бусинки_2020-21\Консультации\Безопасность на площадке ву детском саду\Внимание_-removebg-preview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85784" y="1285860"/>
            <a:ext cx="6000760" cy="450317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Мама Арина\Детский сад\Вторая младшая_Бусинки_2020-21\Консультации\Безопасность на площадке ву детском саду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57288" y="-1000156"/>
            <a:ext cx="11430000" cy="8572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9"/>
            <a:ext cx="8429652" cy="1143008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i="1" dirty="0" smtClean="0"/>
              <a:t> </a:t>
            </a:r>
            <a:r>
              <a:rPr lang="ru-RU" sz="3600" b="1" dirty="0" smtClean="0">
                <a:latin typeface="Comic Sans MS" pitchFamily="66" charset="0"/>
              </a:rPr>
              <a:t>Передвигаемся по детскому саду:</a:t>
            </a:r>
            <a:r>
              <a:rPr lang="ru-RU" sz="3600" dirty="0" smtClean="0">
                <a:latin typeface="Comic Sans MS" pitchFamily="66" charset="0"/>
              </a:rPr>
              <a:t> </a:t>
            </a:r>
            <a:br>
              <a:rPr lang="ru-RU" sz="3600" dirty="0" smtClean="0">
                <a:latin typeface="Comic Sans MS" pitchFamily="66" charset="0"/>
              </a:rPr>
            </a:br>
            <a:endParaRPr lang="ru-RU" sz="3600" dirty="0">
              <a:latin typeface="Comic Sans MS" pitchFamily="66" charset="0"/>
            </a:endParaRPr>
          </a:p>
        </p:txBody>
      </p:sp>
      <p:pic>
        <p:nvPicPr>
          <p:cNvPr id="8" name="Picture 5" descr="C:\Users\User\Desktop\Мама Арина\Детский сад\Вторая младшая_Бусинки_2020-21\Консультации\Безопасность на площадке ву детском саду\Дети идут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14422"/>
            <a:ext cx="3929090" cy="2742254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786182" y="1071546"/>
            <a:ext cx="4929222" cy="5286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/>
          <a:p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lang="ru-RU" sz="2400" dirty="0" smtClean="0"/>
          </a:p>
          <a:p>
            <a:pPr lvl="0" algn="just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ru-RU" sz="5500" dirty="0" smtClean="0">
                <a:latin typeface="Comic Sans MS" pitchFamily="66" charset="0"/>
              </a:rPr>
              <a:t>Детям не разрешается бегать в помещении ДОУ.</a:t>
            </a:r>
          </a:p>
          <a:p>
            <a:pPr lvl="0" algn="just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ru-RU" sz="5500" dirty="0" smtClean="0">
                <a:latin typeface="Comic Sans MS" pitchFamily="66" charset="0"/>
              </a:rPr>
              <a:t>Дети должны спускаться и подниматься по лестницам, держась за поручни, соблюдать дистанцию, не толкать и не перегонять друг друга. </a:t>
            </a:r>
          </a:p>
          <a:p>
            <a:pPr lvl="0" algn="just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ru-RU" sz="5500" dirty="0" smtClean="0">
                <a:latin typeface="Comic Sans MS" pitchFamily="66" charset="0"/>
              </a:rPr>
              <a:t>Запрещается бежать по лестнице и съезжать по перилам, обгонять, играть на лестнице, толкаться, свисать на ограждениях.</a:t>
            </a:r>
          </a:p>
          <a:p>
            <a:pPr lvl="0" algn="just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ru-RU" sz="5500" dirty="0" smtClean="0">
                <a:latin typeface="Comic Sans MS" pitchFamily="66" charset="0"/>
              </a:rPr>
              <a:t>Детям не разрешается ходить по коридорам без сопровождения взрослого.</a:t>
            </a:r>
          </a:p>
          <a:p>
            <a:pPr lvl="0" algn="just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ru-RU" sz="5500" smtClean="0">
                <a:latin typeface="Comic Sans MS" pitchFamily="66" charset="0"/>
              </a:rPr>
              <a:t>Напоминаем </a:t>
            </a:r>
            <a:r>
              <a:rPr lang="ru-RU" sz="5500" dirty="0" smtClean="0">
                <a:latin typeface="Comic Sans MS" pitchFamily="66" charset="0"/>
              </a:rPr>
              <a:t>детям, что коридоры и лестница - не место для игр и баловства.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100" dirty="0"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23774E-6 L 0.00156 0.31175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1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Мама Арина\Детский сад\Вторая младшая_Бусинки_2020-21\Консультации\Безопасность на площадке ву детском саду\фо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000164" y="-1071594"/>
            <a:ext cx="11430000" cy="8572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8429652" cy="1143008"/>
          </a:xfrm>
        </p:spPr>
        <p:txBody>
          <a:bodyPr>
            <a:normAutofit fontScale="90000"/>
          </a:bodyPr>
          <a:lstStyle/>
          <a:p>
            <a:pPr algn="l">
              <a:spcAft>
                <a:spcPts val="600"/>
              </a:spcAft>
            </a:pPr>
            <a:r>
              <a:rPr lang="ru-RU" sz="3100" b="1" i="1" dirty="0" smtClean="0">
                <a:latin typeface="Comic Sans MS" pitchFamily="66" charset="0"/>
              </a:rPr>
              <a:t/>
            </a:r>
            <a:br>
              <a:rPr lang="ru-RU" sz="3100" b="1" i="1" dirty="0" smtClean="0">
                <a:latin typeface="Comic Sans MS" pitchFamily="66" charset="0"/>
              </a:rPr>
            </a:br>
            <a:r>
              <a:rPr lang="ru-RU" sz="3100" b="1" i="1" dirty="0" smtClean="0">
                <a:latin typeface="Comic Sans MS" pitchFamily="66" charset="0"/>
              </a:rPr>
              <a:t/>
            </a:r>
            <a:br>
              <a:rPr lang="ru-RU" sz="3100" b="1" i="1" dirty="0" smtClean="0">
                <a:latin typeface="Comic Sans MS" pitchFamily="66" charset="0"/>
              </a:rPr>
            </a:br>
            <a:r>
              <a:rPr lang="ru-RU" sz="3600" b="1" dirty="0" smtClean="0">
                <a:latin typeface="Comic Sans MS" pitchFamily="66" charset="0"/>
              </a:rPr>
              <a:t>Основные правила поведения  на прогулке в зимний период:</a:t>
            </a:r>
            <a:r>
              <a:rPr lang="ru-RU" sz="3100" dirty="0" smtClean="0">
                <a:latin typeface="Comic Sans MS" pitchFamily="66" charset="0"/>
              </a:rPr>
              <a:t/>
            </a:r>
            <a:br>
              <a:rPr lang="ru-RU" sz="3100" dirty="0" smtClean="0">
                <a:latin typeface="Comic Sans MS" pitchFamily="66" charset="0"/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286116" y="1071546"/>
            <a:ext cx="5857884" cy="5072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endParaRPr lang="ru-RU" sz="2400" dirty="0" smtClean="0">
              <a:latin typeface="Comic Sans MS" pitchFamily="66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sz="1900" dirty="0" smtClean="0">
                <a:latin typeface="Comic Sans MS" pitchFamily="66" charset="0"/>
              </a:rPr>
              <a:t>Никогда зимой не прикасаться языком, губами и голыми руками к железным предметам - они приклеятся.</a:t>
            </a:r>
          </a:p>
          <a:p>
            <a:pPr lvl="0">
              <a:buFont typeface="Arial" pitchFamily="34" charset="0"/>
              <a:buChar char="•"/>
            </a:pPr>
            <a:r>
              <a:rPr lang="ru-RU" sz="1900" dirty="0" smtClean="0">
                <a:latin typeface="Comic Sans MS" pitchFamily="66" charset="0"/>
              </a:rPr>
              <a:t>Не отрывать с силой, если несчастье все-таки случилось. Позвать на помощь взрослого, если с кем- то из ребят произошло такое несчастье.</a:t>
            </a:r>
          </a:p>
          <a:p>
            <a:pPr lvl="0">
              <a:buFont typeface="Arial" pitchFamily="34" charset="0"/>
              <a:buChar char="•"/>
            </a:pPr>
            <a:r>
              <a:rPr lang="ru-RU" sz="1900" dirty="0" smtClean="0">
                <a:latin typeface="Comic Sans MS" pitchFamily="66" charset="0"/>
              </a:rPr>
              <a:t>Объяснить детям понятие «Гололед».</a:t>
            </a:r>
          </a:p>
          <a:p>
            <a:pPr lvl="0">
              <a:buFont typeface="Arial" pitchFamily="34" charset="0"/>
              <a:buChar char="•"/>
            </a:pPr>
            <a:r>
              <a:rPr lang="ru-RU" sz="1900" dirty="0" smtClean="0">
                <a:latin typeface="Comic Sans MS" pitchFamily="66" charset="0"/>
              </a:rPr>
              <a:t>Не толкаться, не бегать, не играть на скользких дорожках, тропинках.</a:t>
            </a:r>
          </a:p>
          <a:p>
            <a:pPr lvl="0">
              <a:buFont typeface="Arial" pitchFamily="34" charset="0"/>
              <a:buChar char="•"/>
            </a:pPr>
            <a:r>
              <a:rPr lang="ru-RU" sz="1900" dirty="0" smtClean="0">
                <a:latin typeface="Comic Sans MS" pitchFamily="66" charset="0"/>
              </a:rPr>
              <a:t>Не подставлять подножки товарищам.</a:t>
            </a:r>
          </a:p>
          <a:p>
            <a:pPr lvl="0">
              <a:buFont typeface="Arial" pitchFamily="34" charset="0"/>
              <a:buChar char="•"/>
            </a:pPr>
            <a:r>
              <a:rPr lang="ru-RU" sz="1900" dirty="0" smtClean="0">
                <a:latin typeface="Comic Sans MS" pitchFamily="66" charset="0"/>
              </a:rPr>
              <a:t>По дорожкам идти осторожно.</a:t>
            </a:r>
          </a:p>
          <a:p>
            <a:pPr lvl="0">
              <a:buFont typeface="Arial" pitchFamily="34" charset="0"/>
              <a:buChar char="•"/>
            </a:pPr>
            <a:r>
              <a:rPr lang="ru-RU" sz="1900" dirty="0" smtClean="0">
                <a:latin typeface="Comic Sans MS" pitchFamily="66" charset="0"/>
              </a:rPr>
              <a:t>Если кто-то упал, помочь подняться, или позвать на помощь взрослого.</a:t>
            </a:r>
          </a:p>
          <a:p>
            <a:pPr lvl="0">
              <a:buFont typeface="Arial" pitchFamily="34" charset="0"/>
              <a:buChar char="•"/>
            </a:pPr>
            <a:r>
              <a:rPr lang="ru-RU" sz="1900" dirty="0" smtClean="0">
                <a:latin typeface="Comic Sans MS" pitchFamily="66" charset="0"/>
              </a:rPr>
              <a:t>Нельзя</a:t>
            </a:r>
            <a:r>
              <a:rPr lang="ru-RU" sz="1900" b="1" dirty="0" smtClean="0">
                <a:latin typeface="Comic Sans MS" pitchFamily="66" charset="0"/>
              </a:rPr>
              <a:t> </a:t>
            </a:r>
            <a:r>
              <a:rPr lang="ru-RU" sz="1900" dirty="0" smtClean="0">
                <a:latin typeface="Comic Sans MS" pitchFamily="66" charset="0"/>
              </a:rPr>
              <a:t>играть там, где с крыши свисают сосульки или может упасть снег.</a:t>
            </a:r>
          </a:p>
          <a:p>
            <a:pPr lvl="0">
              <a:buFont typeface="Arial" pitchFamily="34" charset="0"/>
              <a:buChar char="•"/>
            </a:pPr>
            <a:r>
              <a:rPr lang="ru-RU" sz="1900" dirty="0" smtClean="0">
                <a:latin typeface="Comic Sans MS" pitchFamily="66" charset="0"/>
              </a:rPr>
              <a:t>Нельзя брать сосульки в рот и есть их.</a:t>
            </a:r>
          </a:p>
          <a:p>
            <a:pPr lvl="0">
              <a:buFont typeface="Arial" pitchFamily="34" charset="0"/>
              <a:buChar char="•"/>
            </a:pPr>
            <a:r>
              <a:rPr lang="ru-RU" sz="1900" dirty="0" smtClean="0">
                <a:latin typeface="Comic Sans MS" pitchFamily="66" charset="0"/>
              </a:rPr>
              <a:t>Не кидаться сосульками и снегом, так как можно поранить других детей.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dirty="0"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5123" name="Picture 3" descr="C:\Users\User\Desktop\Мама Арина\Детский сад\Вторая младшая_Бусинки_2020-21\Консультации\Безопасность на площадке ву детском саду\Гололед-removebg-preview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2271560" y="0"/>
            <a:ext cx="4543120" cy="271462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4 -0.01065  0.018 -0.02131  0.023 -0.02131  c 0.031 0  0.063 0.16647  0.063 0.33295  c 0 -0.0839  0.016 -0.16647  0.031 -0.16647  c 0.016 0  0.031 0.0839  0.031 0.16647  c 0 -0.04129  0.008 -0.0839  0.016 -0.0839  c 0.008 0  0.016 0.04129  0.016 0.0839  c 0 -0.02131  0.004 -0.04129  0.008 -0.04129  c 0.004 0  0.008 0.02131  0.008 0.04129  c 0 -0.01065  0.002 -0.02131  0.004 -0.02131  c 0.001 0  0.004 0.01065  0.004 0.02131  c 0 -0.00533  0.001 -0.01065  0.002 -0.01065  c 0 0.00133  0.002 0.00533  0.002 0.01065  c 0 -0.00266  0 -0.00533  0.001 -0.00533  c 0 0.00133  0.001 0.00266  0.001 0.00533  c 0 -0.00133  0 -0.00266  0 -0.004  c 0.001 0  0.001 0.00133  0.001 0.00266  c 0.001 0  0.001 -0.00133  0.001 -0.00266  c 0.001 0  0.001 0.00133  0.001 0.00266  E" pathEditMode="relative" ptsTypes="">
                                      <p:cBhvr>
                                        <p:cTn id="10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Ой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Мама Арина\Детский сад\Вторая младшая_Бусинки_2020-21\Консультации\Безопасность на площадке ву детском саду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28726" y="-1000156"/>
            <a:ext cx="11430000" cy="8572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8429652" cy="64291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sz="2000" b="1" i="1" dirty="0" smtClean="0"/>
              <a:t> </a:t>
            </a:r>
            <a:br>
              <a:rPr lang="ru-RU" sz="2000" b="1" i="1" dirty="0" smtClean="0"/>
            </a:b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3600" b="1" i="1" dirty="0" smtClean="0">
                <a:latin typeface="Comic Sans MS" pitchFamily="66" charset="0"/>
              </a:rPr>
              <a:t>Основные правила поведения на горке:</a:t>
            </a:r>
            <a:r>
              <a:rPr lang="ru-RU" sz="3600" dirty="0" smtClean="0">
                <a:latin typeface="Comic Sans MS" pitchFamily="66" charset="0"/>
              </a:rPr>
              <a:t/>
            </a:r>
            <a:br>
              <a:rPr lang="ru-RU" sz="3600" dirty="0" smtClean="0">
                <a:latin typeface="Comic Sans MS" pitchFamily="66" charset="0"/>
              </a:rPr>
            </a:br>
            <a:r>
              <a:rPr lang="ru-RU" sz="3600" dirty="0" smtClean="0">
                <a:latin typeface="Comic Sans MS" pitchFamily="66" charset="0"/>
              </a:rPr>
              <a:t/>
            </a:r>
            <a:br>
              <a:rPr lang="ru-RU" sz="3600" dirty="0" smtClean="0">
                <a:latin typeface="Comic Sans MS" pitchFamily="66" charset="0"/>
              </a:rPr>
            </a:br>
            <a:endParaRPr lang="ru-RU" sz="3600" dirty="0">
              <a:latin typeface="Comic Sans MS" pitchFamily="66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4282" y="500042"/>
            <a:ext cx="9644098" cy="35004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lang="ru-RU" sz="2400" dirty="0" smtClean="0"/>
          </a:p>
          <a:p>
            <a:pPr lvl="0">
              <a:buFont typeface="Arial" pitchFamily="34" charset="0"/>
              <a:buChar char="•"/>
            </a:pPr>
            <a:r>
              <a:rPr lang="ru-RU" sz="1900" dirty="0" smtClean="0">
                <a:latin typeface="Comic Sans MS" pitchFamily="66" charset="0"/>
              </a:rPr>
              <a:t>Подниматься на горку только по ступенькам.</a:t>
            </a:r>
          </a:p>
          <a:p>
            <a:pPr lvl="0">
              <a:buFont typeface="Arial" pitchFamily="34" charset="0"/>
              <a:buChar char="•"/>
            </a:pPr>
            <a:r>
              <a:rPr lang="ru-RU" sz="1900" dirty="0" smtClean="0">
                <a:latin typeface="Comic Sans MS" pitchFamily="66" charset="0"/>
              </a:rPr>
              <a:t>Не подниматься по скользкому скату горки и с боков.</a:t>
            </a:r>
          </a:p>
          <a:p>
            <a:pPr lvl="0">
              <a:buFont typeface="Arial" pitchFamily="34" charset="0"/>
              <a:buChar char="•"/>
            </a:pPr>
            <a:r>
              <a:rPr lang="ru-RU" sz="1900" dirty="0" smtClean="0">
                <a:latin typeface="Comic Sans MS" pitchFamily="66" charset="0"/>
              </a:rPr>
              <a:t>Не кататься стоя, а только сидя.</a:t>
            </a:r>
          </a:p>
          <a:p>
            <a:pPr lvl="0">
              <a:buFont typeface="Arial" pitchFamily="34" charset="0"/>
              <a:buChar char="•"/>
            </a:pPr>
            <a:r>
              <a:rPr lang="ru-RU" sz="1900" dirty="0" smtClean="0">
                <a:latin typeface="Comic Sans MS" pitchFamily="66" charset="0"/>
              </a:rPr>
              <a:t>Не толкать, не цепляться за товарищей.</a:t>
            </a:r>
          </a:p>
          <a:p>
            <a:pPr lvl="0">
              <a:buFont typeface="Arial" pitchFamily="34" charset="0"/>
              <a:buChar char="•"/>
            </a:pPr>
            <a:r>
              <a:rPr lang="ru-RU" sz="1900" dirty="0" smtClean="0">
                <a:latin typeface="Comic Sans MS" pitchFamily="66" charset="0"/>
              </a:rPr>
              <a:t>Соблюдать очередность.</a:t>
            </a:r>
          </a:p>
          <a:p>
            <a:pPr lvl="0">
              <a:buFont typeface="Arial" pitchFamily="34" charset="0"/>
              <a:buChar char="•"/>
            </a:pPr>
            <a:r>
              <a:rPr lang="ru-RU" sz="1900" dirty="0" smtClean="0">
                <a:latin typeface="Comic Sans MS" pitchFamily="66" charset="0"/>
              </a:rPr>
              <a:t>Не спрыгивать с горки.</a:t>
            </a:r>
          </a:p>
          <a:p>
            <a:pPr lvl="0">
              <a:buFont typeface="Arial" pitchFamily="34" charset="0"/>
              <a:buChar char="•"/>
            </a:pPr>
            <a:r>
              <a:rPr lang="ru-RU" sz="1900" dirty="0" smtClean="0">
                <a:latin typeface="Comic Sans MS" pitchFamily="66" charset="0"/>
              </a:rPr>
              <a:t>Не стоять на верхней площадке горки, а сразу садиться и аккуратно скатываться.</a:t>
            </a:r>
          </a:p>
          <a:p>
            <a:pPr lvl="0">
              <a:buFont typeface="Arial" pitchFamily="34" charset="0"/>
              <a:buChar char="•"/>
            </a:pPr>
            <a:r>
              <a:rPr lang="ru-RU" sz="1900" dirty="0" smtClean="0">
                <a:latin typeface="Comic Sans MS" pitchFamily="66" charset="0"/>
              </a:rPr>
              <a:t>Не подниматься на горку и не кататься с игрушками и с предметами в руках.</a:t>
            </a:r>
          </a:p>
          <a:p>
            <a:pPr lvl="0">
              <a:buFont typeface="Arial" pitchFamily="34" charset="0"/>
              <a:buChar char="•"/>
            </a:pPr>
            <a:r>
              <a:rPr lang="ru-RU" sz="1900" dirty="0" smtClean="0">
                <a:latin typeface="Comic Sans MS" pitchFamily="66" charset="0"/>
              </a:rPr>
              <a:t>Прокатиться, быстрее вставать и уходить, т.к. следом скатится другой и может сбить ребенка.</a:t>
            </a:r>
          </a:p>
          <a:p>
            <a:pPr lvl="0">
              <a:buFont typeface="Arial" pitchFamily="34" charset="0"/>
              <a:buChar char="•"/>
            </a:pPr>
            <a:r>
              <a:rPr lang="ru-RU" sz="1900" dirty="0" smtClean="0">
                <a:latin typeface="Comic Sans MS" pitchFamily="66" charset="0"/>
              </a:rPr>
              <a:t>Не спускаться с горки, пока не встал и не ушел с дороги предыдущий ребенок.</a:t>
            </a:r>
          </a:p>
          <a:p>
            <a:pPr lvl="0">
              <a:buFont typeface="Arial" pitchFamily="34" charset="0"/>
              <a:buChar char="•"/>
            </a:pPr>
            <a:r>
              <a:rPr lang="ru-RU" sz="1900" dirty="0" smtClean="0">
                <a:latin typeface="Comic Sans MS" pitchFamily="66" charset="0"/>
              </a:rPr>
              <a:t>Не баловаться, не бороться, не подставляй ножку на горке или около горки.</a:t>
            </a:r>
          </a:p>
          <a:p>
            <a:pPr lvl="0">
              <a:buFont typeface="Arial" pitchFamily="34" charset="0"/>
              <a:buChar char="•"/>
            </a:pPr>
            <a:r>
              <a:rPr lang="ru-RU" sz="1900" dirty="0" smtClean="0">
                <a:latin typeface="Comic Sans MS" pitchFamily="66" charset="0"/>
              </a:rPr>
              <a:t>Не сбегать по скату.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6147" name="Picture 3" descr="C:\Users\User\Desktop\Мама Арина\Детский сад\Вторая младшая_Бусинки_2020-21\Консультации\Безопасность на площадке ву детском саду\На горке зимо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3571876"/>
            <a:ext cx="6715172" cy="2781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Мама Арина\Детский сад\Вторая младшая_Бусинки_2020-21\Консультации\Безопасность на площадке ву детском саду\фон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000164" y="-1071594"/>
            <a:ext cx="11430000" cy="8572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8429652" cy="92867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i="1" dirty="0" smtClean="0"/>
              <a:t> </a:t>
            </a:r>
            <a:br>
              <a:rPr lang="ru-RU" sz="2000" b="1" i="1" dirty="0" smtClean="0"/>
            </a:b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3100" b="1" i="1" dirty="0" smtClean="0">
                <a:latin typeface="Comic Sans MS" pitchFamily="66" charset="0"/>
              </a:rPr>
              <a:t>Основные правила поведения  </a:t>
            </a:r>
            <a:br>
              <a:rPr lang="ru-RU" sz="3100" b="1" i="1" dirty="0" smtClean="0">
                <a:latin typeface="Comic Sans MS" pitchFamily="66" charset="0"/>
              </a:rPr>
            </a:br>
            <a:r>
              <a:rPr lang="ru-RU" sz="3100" b="1" i="1" dirty="0" smtClean="0">
                <a:latin typeface="Comic Sans MS" pitchFamily="66" charset="0"/>
              </a:rPr>
              <a:t>на участке детского сада во время прогулки:</a:t>
            </a:r>
            <a:r>
              <a:rPr lang="ru-RU" sz="3600" dirty="0" smtClean="0">
                <a:latin typeface="Comic Sans MS" pitchFamily="66" charset="0"/>
              </a:rPr>
              <a:t/>
            </a:r>
            <a:br>
              <a:rPr lang="ru-RU" sz="3600" dirty="0" smtClean="0">
                <a:latin typeface="Comic Sans MS" pitchFamily="66" charset="0"/>
              </a:rPr>
            </a:br>
            <a:r>
              <a:rPr lang="ru-RU" sz="3600" dirty="0" smtClean="0">
                <a:latin typeface="Comic Sans MS" pitchFamily="66" charset="0"/>
              </a:rPr>
              <a:t/>
            </a:r>
            <a:br>
              <a:rPr lang="ru-RU" sz="3600" dirty="0" smtClean="0">
                <a:latin typeface="Comic Sans MS" pitchFamily="66" charset="0"/>
              </a:rPr>
            </a:br>
            <a:r>
              <a:rPr lang="ru-RU" sz="3600" dirty="0" smtClean="0">
                <a:latin typeface="Comic Sans MS" pitchFamily="66" charset="0"/>
              </a:rPr>
              <a:t/>
            </a:r>
            <a:br>
              <a:rPr lang="ru-RU" sz="3600" dirty="0" smtClean="0">
                <a:latin typeface="Comic Sans MS" pitchFamily="66" charset="0"/>
              </a:rPr>
            </a:br>
            <a:endParaRPr lang="ru-RU" sz="3600" dirty="0">
              <a:latin typeface="Comic Sans MS" pitchFamily="66" charset="0"/>
            </a:endParaRPr>
          </a:p>
        </p:txBody>
      </p:sp>
      <p:pic>
        <p:nvPicPr>
          <p:cNvPr id="7170" name="Picture 2" descr="C:\Users\User\Desktop\Мама Арина\Детский сад\Вторая младшая_Бусинки_2020-21\Консультации\Безопасность на площадке ву детском саду\На площадке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00232" y="1214422"/>
            <a:ext cx="5016500" cy="160337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14282" y="2571744"/>
            <a:ext cx="9144000" cy="3786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Comic Sans MS" pitchFamily="66" charset="0"/>
              </a:rPr>
              <a:t>Выходить на участок детского сада и возвращаться с прогулки нужно спокойным шагом.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Comic Sans MS" pitchFamily="66" charset="0"/>
              </a:rPr>
              <a:t>Не толкать своих товарищей, не ставить подножки, не драться, быть доброжелательным и  вежливым.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Comic Sans MS" pitchFamily="66" charset="0"/>
              </a:rPr>
              <a:t>Не покидать территорию своего участка без разрешения воспитателя.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Comic Sans MS" pitchFamily="66" charset="0"/>
              </a:rPr>
              <a:t>Не бегать с игрушками и не отбирать их у других.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Comic Sans MS" pitchFamily="66" charset="0"/>
              </a:rPr>
              <a:t>Не разбрасывать игрушки по участку. 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Comic Sans MS" pitchFamily="66" charset="0"/>
              </a:rPr>
              <a:t>Не кидать друг друга  песком, землей, камушками, снегом.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Comic Sans MS" pitchFamily="66" charset="0"/>
              </a:rPr>
              <a:t>Не ломать деревья, кусты.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Comic Sans MS" pitchFamily="66" charset="0"/>
              </a:rPr>
              <a:t>После игр убирать за собой игрушки в кладовую.</a:t>
            </a:r>
            <a:endParaRPr lang="ru-RU" sz="2000" dirty="0"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8" name="Детские голоса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7643834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Детские голос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C:\Users\User\Desktop\Мама Арина\Детский сад\Вторая младшая_Бусинки_2020-21\Консультации\Безопасность на площадке ву детском саду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71602" y="-785842"/>
            <a:ext cx="11430000" cy="8572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43985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200" dirty="0" smtClean="0">
                <a:latin typeface="Comic Sans MS" pitchFamily="66" charset="0"/>
              </a:rPr>
              <a:t>Важно помнить, что данные правила безопасного поведения, НЕ ДОЛЖНЫ МЕНЯТЬСЯ С ПРИХОДОМ РОДИТЕЛЕЙ в ДОУ или НА ИГРОВУЮ ПЛОЩАДКУ ДЕТСКОГО САДА.</a:t>
            </a:r>
            <a:endParaRPr lang="ru-RU" sz="2200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928802"/>
            <a:ext cx="375761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</a:t>
            </a:r>
          </a:p>
          <a:p>
            <a:pPr>
              <a:buNone/>
            </a:pPr>
            <a:r>
              <a:rPr lang="ru-RU" dirty="0" smtClean="0"/>
              <a:t>	</a:t>
            </a:r>
            <a:r>
              <a:rPr lang="ru-RU" sz="2200" dirty="0" smtClean="0">
                <a:latin typeface="Comic Sans MS" pitchFamily="66" charset="0"/>
              </a:rPr>
              <a:t>Дети, </a:t>
            </a:r>
            <a:r>
              <a:rPr lang="ru-RU" sz="2200" i="1" dirty="0" smtClean="0">
                <a:latin typeface="Comic Sans MS" pitchFamily="66" charset="0"/>
              </a:rPr>
              <a:t>за которыми уже пришли родители</a:t>
            </a:r>
            <a:r>
              <a:rPr lang="ru-RU" sz="2200" dirty="0" smtClean="0">
                <a:latin typeface="Comic Sans MS" pitchFamily="66" charset="0"/>
              </a:rPr>
              <a:t>, и дети, </a:t>
            </a:r>
            <a:r>
              <a:rPr lang="ru-RU" sz="2200" i="1" dirty="0" smtClean="0">
                <a:latin typeface="Comic Sans MS" pitchFamily="66" charset="0"/>
              </a:rPr>
              <a:t>которые ещё находятся под ответственностью воспитателя</a:t>
            </a:r>
            <a:r>
              <a:rPr lang="ru-RU" sz="2200" dirty="0" smtClean="0">
                <a:latin typeface="Comic Sans MS" pitchFamily="66" charset="0"/>
              </a:rPr>
              <a:t>, должны соблюдать ОДИНАКОВЫЕ нормы безопасного поведения.</a:t>
            </a:r>
          </a:p>
          <a:p>
            <a:endParaRPr lang="ru-RU" dirty="0"/>
          </a:p>
        </p:txBody>
      </p:sp>
      <p:pic>
        <p:nvPicPr>
          <p:cNvPr id="8198" name="Picture 6" descr="C:\Users\User\Desktop\Мама Арина\Детский сад\Вторая младшая_Бусинки_2020-21\Консультации\Безопасность на площадке ву детском саду\Дети_с_родителями-removebg-preview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06" y="2643182"/>
            <a:ext cx="4500594" cy="33958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9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Мама Арина\Детский сад\Вторая младшая_Бусинки_2020-21\Консультации\Безопасность на площадке ву детском саду\ф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28726" y="-1071594"/>
            <a:ext cx="11430000" cy="85725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500042"/>
            <a:ext cx="8786842" cy="2214578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 fontScale="90000"/>
          </a:bodyPr>
          <a:lstStyle/>
          <a:p>
            <a:pPr algn="just">
              <a:spcAft>
                <a:spcPts val="600"/>
              </a:spcAft>
            </a:pPr>
            <a:r>
              <a:rPr lang="ru-RU" sz="3100" b="1" i="1" dirty="0" smtClean="0">
                <a:latin typeface="Comic Sans MS" pitchFamily="66" charset="0"/>
              </a:rPr>
              <a:t/>
            </a:r>
            <a:br>
              <a:rPr lang="ru-RU" sz="3100" b="1" i="1" dirty="0" smtClean="0">
                <a:latin typeface="Comic Sans MS" pitchFamily="66" charset="0"/>
              </a:rPr>
            </a:br>
            <a:r>
              <a:rPr lang="ru-RU" sz="3100" b="1" i="1" dirty="0" smtClean="0">
                <a:latin typeface="Comic Sans MS" pitchFamily="66" charset="0"/>
              </a:rPr>
              <a:t/>
            </a:r>
            <a:br>
              <a:rPr lang="ru-RU" sz="3100" b="1" i="1" dirty="0" smtClean="0">
                <a:latin typeface="Comic Sans MS" pitchFamily="66" charset="0"/>
              </a:rPr>
            </a:br>
            <a:r>
              <a:rPr lang="ru-RU" sz="3100" b="1" i="1" dirty="0" smtClean="0">
                <a:latin typeface="Comic Sans MS" pitchFamily="66" charset="0"/>
              </a:rPr>
              <a:t/>
            </a:r>
            <a:br>
              <a:rPr lang="ru-RU" sz="3100" b="1" i="1" dirty="0" smtClean="0">
                <a:latin typeface="Comic Sans MS" pitchFamily="66" charset="0"/>
              </a:rPr>
            </a:br>
            <a:r>
              <a:rPr lang="ru-RU" sz="3600" dirty="0" smtClean="0">
                <a:solidFill>
                  <a:srgbClr val="C00000"/>
                </a:solidFill>
                <a:latin typeface="Comic Sans MS" pitchFamily="66" charset="0"/>
              </a:rPr>
              <a:t>Помните!</a:t>
            </a:r>
            <a:r>
              <a:rPr lang="ru-RU" sz="3600" dirty="0" smtClean="0">
                <a:latin typeface="Comic Sans MS" pitchFamily="66" charset="0"/>
              </a:rPr>
              <a:t> </a:t>
            </a:r>
            <a:br>
              <a:rPr lang="ru-RU" sz="3600" dirty="0" smtClean="0">
                <a:latin typeface="Comic Sans MS" pitchFamily="66" charset="0"/>
              </a:rPr>
            </a:br>
            <a:r>
              <a:rPr lang="ru-RU" sz="3300" dirty="0" smtClean="0">
                <a:latin typeface="Comic Sans MS" pitchFamily="66" charset="0"/>
              </a:rPr>
              <a:t>Родители наравне с сотрудниками детского сада несут ответственность за безопасное пребывание детей в детском саду.</a:t>
            </a:r>
            <a:r>
              <a:rPr lang="ru-RU" sz="3100" dirty="0" smtClean="0">
                <a:latin typeface="Comic Sans MS" pitchFamily="66" charset="0"/>
              </a:rPr>
              <a:t/>
            </a:r>
            <a:br>
              <a:rPr lang="ru-RU" sz="3100" dirty="0" smtClean="0">
                <a:latin typeface="Comic Sans MS" pitchFamily="66" charset="0"/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9219" name="Picture 3" descr="C:\Users\User\Desktop\Мама Арина\Детский сад\Вторая младшая_Бусинки_2020-21\Консультации\Безопасность на площадке ву детском саду\Дети_родители_и_воспитатели-removebg-preview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92413" y="2857496"/>
            <a:ext cx="6351587" cy="35623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</TotalTime>
  <Words>96</Words>
  <PresentationFormat>Экран (4:3)</PresentationFormat>
  <Paragraphs>57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Муниципальное бюджетное дошкольное образовательное учреждение  "Детский сад"Лёвушка"</vt:lpstr>
      <vt:lpstr> Основным вопросом, волнующим всех родителей, отправляющих малыша в ДОУ (детское образовательное учреждение), является обеспечение безопасности в детском саду своего ребенка.</vt:lpstr>
      <vt:lpstr>Особое внимание в ДОУ уделяется обучению детей безопасному поведению в помещении и на детской игровой площадке.  </vt:lpstr>
      <vt:lpstr> Передвигаемся по детскому саду:  </vt:lpstr>
      <vt:lpstr>  Основные правила поведения  на прогулке в зимний период:  </vt:lpstr>
      <vt:lpstr>    Основные правила поведения на горке:  </vt:lpstr>
      <vt:lpstr>      Основные правила поведения   на участке детского сада во время прогулки:   </vt:lpstr>
      <vt:lpstr>Важно помнить, что данные правила безопасного поведения, НЕ ДОЛЖНЫ МЕНЯТЬСЯ С ПРИХОДОМ РОДИТЕЛЕЙ в ДОУ или НА ИГРОВУЮ ПЛОЩАДКУ ДЕТСКОГО САДА.</vt:lpstr>
      <vt:lpstr>   Помните!  Родители наравне с сотрудниками детского сада несут ответственность за безопасное пребывание детей в детском саду.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86</cp:revision>
  <dcterms:created xsi:type="dcterms:W3CDTF">2021-04-10T10:19:28Z</dcterms:created>
  <dcterms:modified xsi:type="dcterms:W3CDTF">2021-04-11T09:51:23Z</dcterms:modified>
</cp:coreProperties>
</file>